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63" r:id="rId2"/>
    <p:sldId id="285" r:id="rId3"/>
    <p:sldId id="256" r:id="rId4"/>
    <p:sldId id="264" r:id="rId5"/>
    <p:sldId id="257" r:id="rId6"/>
    <p:sldId id="286" r:id="rId7"/>
    <p:sldId id="289" r:id="rId8"/>
    <p:sldId id="288" r:id="rId9"/>
    <p:sldId id="267" r:id="rId10"/>
    <p:sldId id="268" r:id="rId11"/>
    <p:sldId id="266" r:id="rId12"/>
    <p:sldId id="259" r:id="rId13"/>
    <p:sldId id="269" r:id="rId14"/>
    <p:sldId id="270" r:id="rId15"/>
    <p:sldId id="260" r:id="rId16"/>
    <p:sldId id="277" r:id="rId17"/>
    <p:sldId id="262" r:id="rId18"/>
    <p:sldId id="271" r:id="rId19"/>
    <p:sldId id="272" r:id="rId20"/>
    <p:sldId id="261" r:id="rId21"/>
    <p:sldId id="273" r:id="rId22"/>
    <p:sldId id="274" r:id="rId23"/>
    <p:sldId id="275" r:id="rId24"/>
    <p:sldId id="276" r:id="rId25"/>
    <p:sldId id="278" r:id="rId26"/>
    <p:sldId id="279" r:id="rId27"/>
    <p:sldId id="280" r:id="rId28"/>
    <p:sldId id="281" r:id="rId29"/>
    <p:sldId id="282" r:id="rId30"/>
    <p:sldId id="283" r:id="rId31"/>
    <p:sldId id="290" r:id="rId32"/>
  </p:sldIdLst>
  <p:sldSz cx="12192000" cy="6858000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>
        <p:scale>
          <a:sx n="70" d="100"/>
          <a:sy n="70" d="100"/>
        </p:scale>
        <p:origin x="-636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C6EEAE29-0B04-4A47-8164-C10E70801B50}" type="datetimeFigureOut">
              <a:rPr lang="ar-IQ" smtClean="0"/>
              <a:t>28/09/1444</a:t>
            </a:fld>
            <a:endParaRPr lang="ar-IQ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ar-IQ"/>
          </a:p>
        </p:txBody>
      </p:sp>
      <p:sp>
        <p:nvSpPr>
          <p:cNvPr id="10" name="مستطيل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مستطيل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مستطيل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مستطيل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رابط مستقيم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رابط مستقيم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رابط مستقيم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رابط مستقيم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رابط مستقيم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رابط مستقيم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مستطيل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شكل بيضاوي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شكل بيضاوي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شكل بيضاوي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شكل بيضاوي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شكل بيضاوي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F42FE198-E5C2-461F-99F3-8E424C0B0CD9}" type="slidenum">
              <a:rPr lang="ar-IQ" smtClean="0"/>
              <a:t>‹#›</a:t>
            </a:fld>
            <a:endParaRPr lang="ar-IQ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EAE29-0B04-4A47-8164-C10E70801B50}" type="datetimeFigureOut">
              <a:rPr lang="ar-IQ" smtClean="0"/>
              <a:t>28/09/1444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FE198-E5C2-461F-99F3-8E424C0B0CD9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EAE29-0B04-4A47-8164-C10E70801B50}" type="datetimeFigureOut">
              <a:rPr lang="ar-IQ" smtClean="0"/>
              <a:t>28/09/1444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FE198-E5C2-461F-99F3-8E424C0B0CD9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8" name="عنصر نائب للمحتوى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6EEAE29-0B04-4A47-8164-C10E70801B50}" type="datetimeFigureOut">
              <a:rPr lang="ar-IQ" smtClean="0"/>
              <a:t>28/09/1444</a:t>
            </a:fld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42FE198-E5C2-461F-99F3-8E424C0B0CD9}" type="slidenum">
              <a:rPr lang="ar-IQ" smtClean="0"/>
              <a:t>‹#›</a:t>
            </a:fld>
            <a:endParaRPr lang="ar-IQ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C6EEAE29-0B04-4A47-8164-C10E70801B50}" type="datetimeFigureOut">
              <a:rPr lang="ar-IQ" smtClean="0"/>
              <a:t>28/09/1444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ar-IQ"/>
          </a:p>
        </p:txBody>
      </p:sp>
      <p:sp>
        <p:nvSpPr>
          <p:cNvPr id="9" name="مستطيل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مستطيل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مستطيل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مستطيل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رابط مستقيم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رابط مستقيم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رابط مستقيم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رابط مستقيم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رابط مستقيم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مستطيل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شكل بيضاوي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شكل بيضاوي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شكل بيضاوي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شكل بيضاوي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شكل بيضاوي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رابط مستقيم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F42FE198-E5C2-461F-99F3-8E424C0B0CD9}" type="slidenum">
              <a:rPr lang="ar-IQ" smtClean="0"/>
              <a:t>‹#›</a:t>
            </a:fld>
            <a:endParaRPr lang="ar-IQ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EAE29-0B04-4A47-8164-C10E70801B50}" type="datetimeFigureOut">
              <a:rPr lang="ar-IQ" smtClean="0"/>
              <a:t>28/09/1444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FE198-E5C2-461F-99F3-8E424C0B0CD9}" type="slidenum">
              <a:rPr lang="ar-IQ" smtClean="0"/>
              <a:t>‹#›</a:t>
            </a:fld>
            <a:endParaRPr lang="ar-IQ"/>
          </a:p>
        </p:txBody>
      </p:sp>
      <p:sp>
        <p:nvSpPr>
          <p:cNvPr id="9" name="عنصر نائب للمحتوى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EAE29-0B04-4A47-8164-C10E70801B50}" type="datetimeFigureOut">
              <a:rPr lang="ar-IQ" smtClean="0"/>
              <a:t>28/09/1444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FE198-E5C2-461F-99F3-8E424C0B0CD9}" type="slidenum">
              <a:rPr lang="ar-IQ" smtClean="0"/>
              <a:t>‹#›</a:t>
            </a:fld>
            <a:endParaRPr lang="ar-IQ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2" name="عنصر نائب للنص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14" name="عنصر نائب للنص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6" name="عنصر نائب للتاريخ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6EEAE29-0B04-4A47-8164-C10E70801B50}" type="datetimeFigureOut">
              <a:rPr lang="ar-IQ" smtClean="0"/>
              <a:t>28/09/1444</a:t>
            </a:fld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42FE198-E5C2-461F-99F3-8E424C0B0CD9}" type="slidenum">
              <a:rPr lang="ar-IQ" smtClean="0"/>
              <a:t>‹#›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EAE29-0B04-4A47-8164-C10E70801B50}" type="datetimeFigureOut">
              <a:rPr lang="ar-IQ" smtClean="0"/>
              <a:t>28/09/1444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FE198-E5C2-461F-99F3-8E424C0B0CD9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رابط مستقيم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8" name="رابط مستقيم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رابط مستقيم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رابط مستقيم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مستطيل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رابط مستقيم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شكل بيضاوي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عنصر نائب للمحتوى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1" name="عنصر نائب للتاريخ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6EEAE29-0B04-4A47-8164-C10E70801B50}" type="datetimeFigureOut">
              <a:rPr lang="ar-IQ" smtClean="0"/>
              <a:t>28/09/1444</a:t>
            </a:fld>
            <a:endParaRPr lang="ar-IQ"/>
          </a:p>
        </p:txBody>
      </p:sp>
      <p:sp>
        <p:nvSpPr>
          <p:cNvPr id="22" name="عنصر نائب لرقم الشريحة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42FE198-E5C2-461F-99F3-8E424C0B0CD9}" type="slidenum">
              <a:rPr lang="ar-IQ" smtClean="0"/>
              <a:t>‹#›</a:t>
            </a:fld>
            <a:endParaRPr lang="ar-IQ"/>
          </a:p>
        </p:txBody>
      </p:sp>
      <p:sp>
        <p:nvSpPr>
          <p:cNvPr id="23" name="عنصر نائب للتذييل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ar-IQ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رابط مستقيم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شكل بيضاوي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ar-SA" smtClean="0"/>
              <a:t>انقر فوق الأيقونة لإضافة صورة</a:t>
            </a:r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10" name="رابط مستقيم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مستطيل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رابط مستقيم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رابط مستقيم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رابط مستقيم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عنصر نائب للتاريخ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6EEAE29-0B04-4A47-8164-C10E70801B50}" type="datetimeFigureOut">
              <a:rPr lang="ar-IQ" smtClean="0"/>
              <a:t>28/09/1444</a:t>
            </a:fld>
            <a:endParaRPr lang="ar-IQ"/>
          </a:p>
        </p:txBody>
      </p:sp>
      <p:sp>
        <p:nvSpPr>
          <p:cNvPr id="18" name="عنصر نائب لرقم الشريحة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42FE198-E5C2-461F-99F3-8E424C0B0CD9}" type="slidenum">
              <a:rPr lang="ar-IQ" smtClean="0"/>
              <a:t>‹#›</a:t>
            </a:fld>
            <a:endParaRPr lang="ar-IQ"/>
          </a:p>
        </p:txBody>
      </p:sp>
      <p:sp>
        <p:nvSpPr>
          <p:cNvPr id="21" name="عنصر نائب للتذييل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رابط مستقيم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6EEAE29-0B04-4A47-8164-C10E70801B50}" type="datetimeFigureOut">
              <a:rPr lang="ar-IQ" smtClean="0"/>
              <a:t>28/09/1444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ar-IQ"/>
          </a:p>
        </p:txBody>
      </p:sp>
      <p:sp>
        <p:nvSpPr>
          <p:cNvPr id="7" name="رابط مستقيم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رابط مستقيم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مستطيل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رابط مستقيم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شكل بيضاوي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42FE198-E5C2-461F-99F3-8E424C0B0CD9}" type="slidenum">
              <a:rPr lang="ar-IQ" smtClean="0"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28767" y="2234868"/>
            <a:ext cx="10515600" cy="1325563"/>
          </a:xfrm>
        </p:spPr>
        <p:txBody>
          <a:bodyPr>
            <a:normAutofit fontScale="90000"/>
          </a:bodyPr>
          <a:lstStyle/>
          <a:p>
            <a:pPr algn="ctr" rtl="0"/>
            <a:r>
              <a:rPr lang="en-US" sz="6600" b="1" dirty="0" smtClean="0">
                <a:solidFill>
                  <a:srgbClr val="FF0000"/>
                </a:solidFill>
              </a:rPr>
              <a:t>Intra-Articular </a:t>
            </a:r>
            <a:r>
              <a:rPr lang="en-US" sz="6600" b="1" dirty="0">
                <a:solidFill>
                  <a:srgbClr val="FF0000"/>
                </a:solidFill>
              </a:rPr>
              <a:t>Injection </a:t>
            </a:r>
            <a:endParaRPr lang="ar-IQ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12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b="1" dirty="0" smtClean="0">
                <a:solidFill>
                  <a:srgbClr val="FFC000"/>
                </a:solidFill>
              </a:rPr>
              <a:t>Joint of fore limb : </a:t>
            </a:r>
            <a:endParaRPr lang="ar-IQ" b="1" dirty="0">
              <a:solidFill>
                <a:srgbClr val="FFC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3200" b="1" dirty="0" smtClean="0"/>
              <a:t>Shoulder joint .</a:t>
            </a:r>
          </a:p>
          <a:p>
            <a:pPr marL="0" indent="0" algn="l" rtl="0">
              <a:buNone/>
            </a:pPr>
            <a:r>
              <a:rPr lang="en-US" sz="3200" b="1" dirty="0" smtClean="0"/>
              <a:t>Elbow joint .</a:t>
            </a:r>
          </a:p>
          <a:p>
            <a:pPr marL="0" indent="0" algn="l" rtl="0">
              <a:buNone/>
            </a:pPr>
            <a:r>
              <a:rPr lang="en-US" sz="3200" b="1" dirty="0" smtClean="0"/>
              <a:t>Knee joint .</a:t>
            </a:r>
          </a:p>
          <a:p>
            <a:pPr marL="0" indent="0" algn="l" rtl="0">
              <a:buNone/>
            </a:pPr>
            <a:r>
              <a:rPr lang="en-US" sz="3200" b="1" dirty="0" smtClean="0"/>
              <a:t>Fetlock joint .</a:t>
            </a:r>
          </a:p>
          <a:p>
            <a:pPr marL="0" indent="0" algn="l" rtl="0">
              <a:buNone/>
            </a:pPr>
            <a:r>
              <a:rPr lang="en-US" sz="3200" b="1" dirty="0" smtClean="0"/>
              <a:t>Pastern joint .</a:t>
            </a:r>
          </a:p>
          <a:p>
            <a:pPr marL="0" indent="0" algn="l" rtl="0">
              <a:buNone/>
            </a:pPr>
            <a:r>
              <a:rPr lang="en-US" sz="3200" b="1" dirty="0" smtClean="0"/>
              <a:t>Coffin joint .</a:t>
            </a:r>
            <a:endParaRPr lang="ar-IQ" sz="3200" b="1" dirty="0"/>
          </a:p>
        </p:txBody>
      </p:sp>
    </p:spTree>
    <p:extLst>
      <p:ext uri="{BB962C8B-B14F-4D97-AF65-F5344CB8AC3E}">
        <p14:creationId xmlns:p14="http://schemas.microsoft.com/office/powerpoint/2010/main" val="33995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904115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FF0000"/>
                </a:solidFill>
              </a:rPr>
              <a:t>Type of injected materials </a:t>
            </a:r>
            <a:endParaRPr lang="ar-IQ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838200" y="1487606"/>
            <a:ext cx="10515600" cy="4689357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3200" dirty="0" smtClean="0"/>
              <a:t>1. Anti inflammatory drugs (such as corticosteroids).</a:t>
            </a:r>
          </a:p>
          <a:p>
            <a:pPr marL="0" indent="0" algn="l">
              <a:buNone/>
            </a:pPr>
            <a:r>
              <a:rPr lang="en-US" sz="3200" dirty="0" smtClean="0"/>
              <a:t>2. Hyaluronic Acid .</a:t>
            </a:r>
          </a:p>
          <a:p>
            <a:pPr marL="0" indent="0" algn="l">
              <a:buNone/>
            </a:pPr>
            <a:r>
              <a:rPr lang="en-US" sz="3200" dirty="0" smtClean="0"/>
              <a:t>2. Platelet Rich Plasma (PRP).</a:t>
            </a:r>
          </a:p>
          <a:p>
            <a:pPr marL="0" indent="0" algn="l">
              <a:buNone/>
            </a:pPr>
            <a:r>
              <a:rPr lang="en-US" sz="3200" dirty="0" smtClean="0"/>
              <a:t>4. Local anesthesia ( lidocaine ,…etc.).  </a:t>
            </a:r>
            <a:endParaRPr lang="ar-IQ" sz="3200" dirty="0"/>
          </a:p>
        </p:txBody>
      </p:sp>
    </p:spTree>
    <p:extLst>
      <p:ext uri="{BB962C8B-B14F-4D97-AF65-F5344CB8AC3E}">
        <p14:creationId xmlns:p14="http://schemas.microsoft.com/office/powerpoint/2010/main" val="35633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1866900" y="491320"/>
            <a:ext cx="8458200" cy="5685645"/>
            <a:chOff x="192" y="192"/>
            <a:chExt cx="5328" cy="3936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192" y="192"/>
              <a:ext cx="5328" cy="39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4000" kern="1200">
                  <a:solidFill>
                    <a:srgbClr val="663300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4000" kern="1200">
                  <a:solidFill>
                    <a:srgbClr val="663300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4000" kern="1200">
                  <a:solidFill>
                    <a:srgbClr val="663300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4000" kern="1200">
                  <a:solidFill>
                    <a:srgbClr val="663300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4000" kern="1200">
                  <a:solidFill>
                    <a:srgbClr val="663300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4000" kern="1200">
                  <a:solidFill>
                    <a:srgbClr val="663300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4000" kern="1200">
                  <a:solidFill>
                    <a:srgbClr val="663300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4000" kern="1200">
                  <a:solidFill>
                    <a:srgbClr val="663300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4000" kern="1200">
                  <a:solidFill>
                    <a:srgbClr val="663300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/>
              <a:endParaRPr lang="ar-IQ"/>
            </a:p>
          </p:txBody>
        </p:sp>
        <p:pic>
          <p:nvPicPr>
            <p:cNvPr id="6" name="Picture 5" descr="8646CB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85" t="59505" r="10396" b="-1457"/>
            <a:stretch>
              <a:fillRect/>
            </a:stretch>
          </p:blipFill>
          <p:spPr bwMode="auto">
            <a:xfrm>
              <a:off x="432" y="443"/>
              <a:ext cx="4896" cy="3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6511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b="1" dirty="0" smtClean="0">
                <a:solidFill>
                  <a:srgbClr val="FF0000"/>
                </a:solidFill>
              </a:rPr>
              <a:t>Technique of Intra-Articular </a:t>
            </a:r>
            <a:r>
              <a:rPr lang="en-US" b="1" dirty="0">
                <a:solidFill>
                  <a:srgbClr val="FF0000"/>
                </a:solidFill>
              </a:rPr>
              <a:t>I</a:t>
            </a:r>
            <a:r>
              <a:rPr lang="en-US" b="1" dirty="0" smtClean="0">
                <a:solidFill>
                  <a:srgbClr val="FF0000"/>
                </a:solidFill>
              </a:rPr>
              <a:t>njection </a:t>
            </a:r>
            <a:endParaRPr lang="ar-IQ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Preparation to Injection :</a:t>
            </a:r>
          </a:p>
          <a:p>
            <a:pPr algn="l" rtl="0"/>
            <a:r>
              <a:rPr lang="en-US" dirty="0" smtClean="0"/>
              <a:t>Clean the joint firstly with an antiseptic to reduce contaminations at the site of injection .</a:t>
            </a:r>
          </a:p>
          <a:p>
            <a:pPr algn="l" rtl="0"/>
            <a:r>
              <a:rPr lang="en-US" dirty="0" smtClean="0"/>
              <a:t>Clipping and shaving .</a:t>
            </a:r>
          </a:p>
          <a:p>
            <a:pPr algn="l" rtl="0"/>
            <a:r>
              <a:rPr lang="en-US" dirty="0" smtClean="0"/>
              <a:t>Cleaning of skin with soap .</a:t>
            </a:r>
          </a:p>
          <a:p>
            <a:pPr algn="l" rtl="0"/>
            <a:r>
              <a:rPr lang="en-US" dirty="0" smtClean="0"/>
              <a:t>A Septic preparation of skin .</a:t>
            </a:r>
          </a:p>
          <a:p>
            <a:pPr algn="l" rtl="0"/>
            <a:r>
              <a:rPr lang="en-US" dirty="0" smtClean="0"/>
              <a:t>Sterile technique ( gloves, needle, syringe ).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69572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842448" y="1869744"/>
            <a:ext cx="8079473" cy="431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83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rgbClr val="FF0000"/>
                </a:solidFill>
              </a:rPr>
              <a:t>Complications of Intra-Articular </a:t>
            </a:r>
            <a:r>
              <a:rPr lang="en-US" b="1" dirty="0">
                <a:solidFill>
                  <a:srgbClr val="FF0000"/>
                </a:solidFill>
              </a:rPr>
              <a:t>I</a:t>
            </a:r>
            <a:r>
              <a:rPr lang="en-US" b="1" dirty="0" smtClean="0">
                <a:solidFill>
                  <a:srgbClr val="FF0000"/>
                </a:solidFill>
              </a:rPr>
              <a:t>njection </a:t>
            </a:r>
            <a:endParaRPr lang="ar-IQ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838200" y="1690690"/>
            <a:ext cx="10515600" cy="4486273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3200" b="1" dirty="0" smtClean="0"/>
              <a:t>                                               </a:t>
            </a:r>
            <a:endParaRPr lang="en-US" sz="3200" b="1" dirty="0" smtClean="0"/>
          </a:p>
          <a:p>
            <a:pPr marL="0" indent="0" algn="l">
              <a:buNone/>
            </a:pPr>
            <a:r>
              <a:rPr lang="en-US" sz="3200" b="1" dirty="0" smtClean="0"/>
              <a:t>Joint infection.                          </a:t>
            </a:r>
          </a:p>
          <a:p>
            <a:pPr marL="0" indent="0" algn="l">
              <a:buNone/>
            </a:pPr>
            <a:r>
              <a:rPr lang="en-US" sz="3200" b="1" dirty="0" smtClean="0"/>
              <a:t>Cellulitis.                                                  </a:t>
            </a:r>
          </a:p>
          <a:p>
            <a:pPr marL="0" indent="0" algn="l">
              <a:buNone/>
            </a:pPr>
            <a:r>
              <a:rPr lang="en-US" sz="3200" b="1" dirty="0" smtClean="0"/>
              <a:t>Skin ulcerations.                   </a:t>
            </a:r>
          </a:p>
          <a:p>
            <a:pPr marL="0" indent="0" algn="l">
              <a:buNone/>
            </a:pPr>
            <a:r>
              <a:rPr lang="en-US" sz="3200" b="1" dirty="0" smtClean="0"/>
              <a:t>Osteomyelitis.                                       </a:t>
            </a:r>
          </a:p>
          <a:p>
            <a:pPr marL="0" indent="0" algn="l">
              <a:buNone/>
            </a:pPr>
            <a:r>
              <a:rPr lang="en-US" sz="3200" b="1" dirty="0" smtClean="0"/>
              <a:t>Infectious arthritis.                           </a:t>
            </a:r>
          </a:p>
          <a:p>
            <a:pPr marL="0" indent="0" algn="l">
              <a:buNone/>
            </a:pPr>
            <a:r>
              <a:rPr lang="en-US" sz="3200" b="1" dirty="0" smtClean="0"/>
              <a:t>Epidural abscess. </a:t>
            </a:r>
            <a:endParaRPr lang="ar-IQ" sz="3200" b="1" dirty="0"/>
          </a:p>
        </p:txBody>
      </p:sp>
    </p:spTree>
    <p:extLst>
      <p:ext uri="{BB962C8B-B14F-4D97-AF65-F5344CB8AC3E}">
        <p14:creationId xmlns:p14="http://schemas.microsoft.com/office/powerpoint/2010/main" val="138753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732" y="1269242"/>
            <a:ext cx="8584441" cy="4665902"/>
          </a:xfrm>
        </p:spPr>
      </p:pic>
    </p:spTree>
    <p:extLst>
      <p:ext uri="{BB962C8B-B14F-4D97-AF65-F5344CB8AC3E}">
        <p14:creationId xmlns:p14="http://schemas.microsoft.com/office/powerpoint/2010/main" val="264218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460" y="1132764"/>
            <a:ext cx="7424382" cy="4926841"/>
          </a:xfrm>
        </p:spPr>
      </p:pic>
    </p:spTree>
    <p:extLst>
      <p:ext uri="{BB962C8B-B14F-4D97-AF65-F5344CB8AC3E}">
        <p14:creationId xmlns:p14="http://schemas.microsoft.com/office/powerpoint/2010/main" val="324822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925" y="1460309"/>
            <a:ext cx="8038531" cy="4517409"/>
          </a:xfrm>
        </p:spPr>
      </p:pic>
    </p:spTree>
    <p:extLst>
      <p:ext uri="{BB962C8B-B14F-4D97-AF65-F5344CB8AC3E}">
        <p14:creationId xmlns:p14="http://schemas.microsoft.com/office/powerpoint/2010/main" val="19240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382" y="1460310"/>
            <a:ext cx="6728346" cy="4716653"/>
          </a:xfrm>
        </p:spPr>
      </p:pic>
    </p:spTree>
    <p:extLst>
      <p:ext uri="{BB962C8B-B14F-4D97-AF65-F5344CB8AC3E}">
        <p14:creationId xmlns:p14="http://schemas.microsoft.com/office/powerpoint/2010/main" val="204814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ntra-Articular Injection </a:t>
            </a:r>
            <a:endParaRPr lang="ar-IQ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3600" b="1" dirty="0" smtClean="0"/>
              <a:t>Injection within the joint is used to administer one or more drugs or agents directly into the joint in a sterile conditions .  </a:t>
            </a:r>
            <a:endParaRPr lang="ar-IQ" sz="3600" b="1" dirty="0"/>
          </a:p>
        </p:txBody>
      </p:sp>
    </p:spTree>
    <p:extLst>
      <p:ext uri="{BB962C8B-B14F-4D97-AF65-F5344CB8AC3E}">
        <p14:creationId xmlns:p14="http://schemas.microsoft.com/office/powerpoint/2010/main" val="1640698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427" y="996287"/>
            <a:ext cx="7042245" cy="4910007"/>
          </a:xfrm>
        </p:spPr>
      </p:pic>
    </p:spTree>
    <p:extLst>
      <p:ext uri="{BB962C8B-B14F-4D97-AF65-F5344CB8AC3E}">
        <p14:creationId xmlns:p14="http://schemas.microsoft.com/office/powerpoint/2010/main" val="351193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012" y="1160059"/>
            <a:ext cx="7162445" cy="4626591"/>
          </a:xfrm>
        </p:spPr>
      </p:pic>
    </p:spTree>
    <p:extLst>
      <p:ext uri="{BB962C8B-B14F-4D97-AF65-F5344CB8AC3E}">
        <p14:creationId xmlns:p14="http://schemas.microsoft.com/office/powerpoint/2010/main" val="14510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335" y="1310185"/>
            <a:ext cx="8639032" cy="4866778"/>
          </a:xfrm>
        </p:spPr>
      </p:pic>
    </p:spTree>
    <p:extLst>
      <p:ext uri="{BB962C8B-B14F-4D97-AF65-F5344CB8AC3E}">
        <p14:creationId xmlns:p14="http://schemas.microsoft.com/office/powerpoint/2010/main" val="301736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177" y="1064525"/>
            <a:ext cx="7779224" cy="4885897"/>
          </a:xfrm>
        </p:spPr>
      </p:pic>
    </p:spTree>
    <p:extLst>
      <p:ext uri="{BB962C8B-B14F-4D97-AF65-F5344CB8AC3E}">
        <p14:creationId xmlns:p14="http://schemas.microsoft.com/office/powerpoint/2010/main" val="264768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290" y="1514901"/>
            <a:ext cx="7438029" cy="4339989"/>
          </a:xfrm>
        </p:spPr>
      </p:pic>
    </p:spTree>
    <p:extLst>
      <p:ext uri="{BB962C8B-B14F-4D97-AF65-F5344CB8AC3E}">
        <p14:creationId xmlns:p14="http://schemas.microsoft.com/office/powerpoint/2010/main" val="107052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301" y="1828801"/>
            <a:ext cx="7165075" cy="4148918"/>
          </a:xfrm>
        </p:spPr>
      </p:pic>
    </p:spTree>
    <p:extLst>
      <p:ext uri="{BB962C8B-B14F-4D97-AF65-F5344CB8AC3E}">
        <p14:creationId xmlns:p14="http://schemas.microsoft.com/office/powerpoint/2010/main" val="147540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460" y="1815152"/>
            <a:ext cx="7492621" cy="4312694"/>
          </a:xfrm>
        </p:spPr>
      </p:pic>
    </p:spTree>
    <p:extLst>
      <p:ext uri="{BB962C8B-B14F-4D97-AF65-F5344CB8AC3E}">
        <p14:creationId xmlns:p14="http://schemas.microsoft.com/office/powerpoint/2010/main" val="335315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290" y="1009934"/>
            <a:ext cx="7766566" cy="5167029"/>
          </a:xfrm>
        </p:spPr>
      </p:pic>
    </p:spTree>
    <p:extLst>
      <p:ext uri="{BB962C8B-B14F-4D97-AF65-F5344CB8AC3E}">
        <p14:creationId xmlns:p14="http://schemas.microsoft.com/office/powerpoint/2010/main" val="115228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516" y="1241946"/>
            <a:ext cx="8243247" cy="4935017"/>
          </a:xfrm>
        </p:spPr>
      </p:pic>
    </p:spTree>
    <p:extLst>
      <p:ext uri="{BB962C8B-B14F-4D97-AF65-F5344CB8AC3E}">
        <p14:creationId xmlns:p14="http://schemas.microsoft.com/office/powerpoint/2010/main" val="376838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541" y="941696"/>
            <a:ext cx="6864824" cy="4899546"/>
          </a:xfrm>
        </p:spPr>
      </p:pic>
    </p:spTree>
    <p:extLst>
      <p:ext uri="{BB962C8B-B14F-4D97-AF65-F5344CB8AC3E}">
        <p14:creationId xmlns:p14="http://schemas.microsoft.com/office/powerpoint/2010/main" val="303163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945058"/>
          </a:xfrm>
        </p:spPr>
        <p:txBody>
          <a:bodyPr>
            <a:normAutofit/>
          </a:bodyPr>
          <a:lstStyle/>
          <a:p>
            <a:pPr algn="ctr" rtl="0"/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endParaRPr lang="ar-IQ" sz="4800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838200" y="1310186"/>
            <a:ext cx="10515600" cy="4866777"/>
          </a:xfrm>
        </p:spPr>
        <p:txBody>
          <a:bodyPr/>
          <a:lstStyle/>
          <a:p>
            <a:pPr marL="0" indent="0" algn="l" rtl="0">
              <a:buNone/>
            </a:pPr>
            <a:r>
              <a:rPr lang="en-US" dirty="0"/>
              <a:t>  </a:t>
            </a:r>
            <a:r>
              <a:rPr lang="en-US" sz="3200" b="1" dirty="0" smtClean="0">
                <a:solidFill>
                  <a:srgbClr val="FF0000"/>
                </a:solidFill>
              </a:rPr>
              <a:t>Joints : </a:t>
            </a:r>
            <a:r>
              <a:rPr lang="en-US" dirty="0" smtClean="0"/>
              <a:t>Are a junction between two or more bones .</a:t>
            </a:r>
          </a:p>
          <a:p>
            <a:pPr marL="0" indent="0" algn="l" rtl="0"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Types of Joints : </a:t>
            </a:r>
          </a:p>
          <a:p>
            <a:pPr marL="0" indent="0" algn="l" rtl="0">
              <a:buNone/>
            </a:pPr>
            <a:r>
              <a:rPr lang="en-US" dirty="0" smtClean="0"/>
              <a:t>There are three types of joints :</a:t>
            </a:r>
          </a:p>
          <a:p>
            <a:pPr marL="0" indent="0" algn="l" rtl="0">
              <a:buNone/>
            </a:pPr>
            <a:r>
              <a:rPr lang="en-US" dirty="0" smtClean="0"/>
              <a:t>1- Fibrous </a:t>
            </a:r>
            <a:r>
              <a:rPr lang="en-US" dirty="0"/>
              <a:t>J</a:t>
            </a:r>
            <a:r>
              <a:rPr lang="en-US" dirty="0" smtClean="0"/>
              <a:t>oint :  (Joint of Skull </a:t>
            </a:r>
            <a:r>
              <a:rPr lang="en-US" dirty="0"/>
              <a:t>B</a:t>
            </a:r>
            <a:r>
              <a:rPr lang="en-US" dirty="0" smtClean="0"/>
              <a:t>ones).</a:t>
            </a:r>
          </a:p>
          <a:p>
            <a:pPr marL="0" indent="0" algn="l" rtl="0">
              <a:buNone/>
            </a:pPr>
            <a:r>
              <a:rPr lang="en-US" dirty="0" smtClean="0"/>
              <a:t>2- Cartilaginous Joint : (Vertebrae).</a:t>
            </a:r>
          </a:p>
          <a:p>
            <a:pPr marL="0" indent="0" algn="l" rtl="0">
              <a:buNone/>
            </a:pPr>
            <a:r>
              <a:rPr lang="en-US" dirty="0" smtClean="0"/>
              <a:t>3- Synovial </a:t>
            </a:r>
            <a:r>
              <a:rPr lang="en-US" dirty="0"/>
              <a:t>J</a:t>
            </a:r>
            <a:r>
              <a:rPr lang="en-US" dirty="0" smtClean="0"/>
              <a:t>oint : (Fetlock, Pastern,…..etc.).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427362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974" y="1690690"/>
            <a:ext cx="5895832" cy="4368916"/>
          </a:xfrm>
        </p:spPr>
      </p:pic>
    </p:spTree>
    <p:extLst>
      <p:ext uri="{BB962C8B-B14F-4D97-AF65-F5344CB8AC3E}">
        <p14:creationId xmlns:p14="http://schemas.microsoft.com/office/powerpoint/2010/main" val="255325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609600" y="832513"/>
            <a:ext cx="9956800" cy="5641439"/>
          </a:xfrm>
        </p:spPr>
        <p:txBody>
          <a:bodyPr/>
          <a:lstStyle/>
          <a:p>
            <a:pPr marL="0" indent="0" algn="r">
              <a:lnSpc>
                <a:spcPct val="150000"/>
              </a:lnSpc>
              <a:buNone/>
            </a:pPr>
            <a:r>
              <a:rPr lang="ar-IQ" dirty="0" smtClean="0"/>
              <a:t>قال رسول الله صلى الله عليه وسلم: “خَيْرُ الْخَيْلِ الْأَدْهَمُ، </a:t>
            </a:r>
            <a:r>
              <a:rPr lang="ar-IQ" dirty="0" err="1" smtClean="0"/>
              <a:t>الْأَقْرَحُ</a:t>
            </a:r>
            <a:r>
              <a:rPr lang="ar-IQ" dirty="0" smtClean="0"/>
              <a:t>، </a:t>
            </a:r>
            <a:r>
              <a:rPr lang="ar-IQ" dirty="0" err="1" smtClean="0"/>
              <a:t>الْأَرْثَمُ</a:t>
            </a:r>
            <a:r>
              <a:rPr lang="ar-IQ" dirty="0" smtClean="0"/>
              <a:t>، المُحَجَّلُ ثَّلَاثِ، مُطْلَقُ الْيَمِينِ، فَإِنْ لَمْ يَكُنْ أَدْهَمَ، فَكُمَيْتٌ عَلَى هَذِهِ الشِّيَةِ”</a:t>
            </a:r>
            <a:endParaRPr lang="en-US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948" y="1910686"/>
            <a:ext cx="6796585" cy="4326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625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013297"/>
          </a:xfrm>
        </p:spPr>
        <p:txBody>
          <a:bodyPr/>
          <a:lstStyle/>
          <a:p>
            <a:pPr algn="l" rtl="0"/>
            <a:r>
              <a:rPr lang="en-US" b="1" dirty="0" smtClean="0">
                <a:solidFill>
                  <a:srgbClr val="FF0000"/>
                </a:solidFill>
              </a:rPr>
              <a:t>Synovial Joint </a:t>
            </a:r>
            <a:endParaRPr lang="ar-IQ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838200" y="1255594"/>
            <a:ext cx="10515600" cy="4921369"/>
          </a:xfrm>
        </p:spPr>
        <p:txBody>
          <a:bodyPr/>
          <a:lstStyle/>
          <a:p>
            <a:pPr marL="0" indent="0" algn="l" rtl="0">
              <a:buNone/>
            </a:pPr>
            <a:endParaRPr lang="en-US" dirty="0" smtClean="0"/>
          </a:p>
          <a:p>
            <a:pPr marL="0" indent="0" algn="l" rtl="0">
              <a:buNone/>
            </a:pPr>
            <a:r>
              <a:rPr lang="en-US" dirty="0" smtClean="0"/>
              <a:t>Is the typical joint and consist of :</a:t>
            </a:r>
          </a:p>
          <a:p>
            <a:pPr marL="0" indent="0" algn="l" rtl="0">
              <a:buNone/>
            </a:pPr>
            <a:endParaRPr lang="en-US" dirty="0" smtClean="0"/>
          </a:p>
          <a:p>
            <a:pPr marL="514350" indent="-514350" algn="l" rtl="0">
              <a:buAutoNum type="arabicPeriod"/>
            </a:pPr>
            <a:r>
              <a:rPr lang="en-US" dirty="0" smtClean="0"/>
              <a:t>Hyaline cartilage of articular surface .</a:t>
            </a:r>
          </a:p>
          <a:p>
            <a:pPr marL="514350" indent="-514350" algn="l" rtl="0">
              <a:buAutoNum type="arabicPeriod"/>
            </a:pPr>
            <a:r>
              <a:rPr lang="en-US" dirty="0" smtClean="0"/>
              <a:t>Joint capsule .</a:t>
            </a:r>
          </a:p>
          <a:p>
            <a:pPr marL="514350" indent="-514350" algn="l" rtl="0">
              <a:buAutoNum type="arabicPeriod"/>
            </a:pPr>
            <a:r>
              <a:rPr lang="en-US" dirty="0" smtClean="0"/>
              <a:t>Synovial fluid .</a:t>
            </a:r>
          </a:p>
          <a:p>
            <a:pPr marL="514350" indent="-514350" algn="l" rtl="0">
              <a:buAutoNum type="arabicPeriod"/>
            </a:pPr>
            <a:r>
              <a:rPr lang="en-US" dirty="0" smtClean="0"/>
              <a:t>Ligaments .</a:t>
            </a:r>
          </a:p>
          <a:p>
            <a:pPr marL="0" indent="0" algn="l" rtl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68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0"/>
            <a:r>
              <a:rPr lang="en-US" sz="4800" b="1" dirty="0" smtClean="0">
                <a:solidFill>
                  <a:srgbClr val="FF0000"/>
                </a:solidFill>
              </a:rPr>
              <a:t>Structure of Synovial Joint </a:t>
            </a:r>
            <a:endParaRPr lang="ar-IQ" sz="4800" b="1" dirty="0">
              <a:solidFill>
                <a:srgbClr val="FF0000"/>
              </a:solidFill>
            </a:endParaRPr>
          </a:p>
        </p:txBody>
      </p:sp>
      <p:pic>
        <p:nvPicPr>
          <p:cNvPr id="4" name="Picture 9" descr="8392_e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657" y="1798330"/>
            <a:ext cx="4698713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029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rgbClr val="FF0000"/>
                </a:solidFill>
              </a:rPr>
              <a:t>Causes of Intra-Articular </a:t>
            </a:r>
            <a:r>
              <a:rPr lang="en-US" b="1" dirty="0">
                <a:solidFill>
                  <a:srgbClr val="FF0000"/>
                </a:solidFill>
              </a:rPr>
              <a:t>I</a:t>
            </a:r>
            <a:r>
              <a:rPr lang="en-US" b="1" dirty="0" smtClean="0">
                <a:solidFill>
                  <a:srgbClr val="FF0000"/>
                </a:solidFill>
              </a:rPr>
              <a:t>njection (Indication)</a:t>
            </a:r>
            <a:endParaRPr lang="ar-IQ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most common reasons for a Vet . Doctor to perform a joint injection are :-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 To anesthesia or 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‘block’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during lameness examination or diagnosis .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 To injection medications or any agents such as (corticosteroid,PRP,hyaluronic acid, antibiotics….. etc.) .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ar-IQ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6822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418532" y="876869"/>
            <a:ext cx="9956800" cy="4873752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3-Used </a:t>
            </a:r>
            <a:r>
              <a:rPr lang="en-US" dirty="0"/>
              <a:t>to improve flexion.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4-Stop </a:t>
            </a:r>
            <a:r>
              <a:rPr lang="en-US" dirty="0"/>
              <a:t>or slow degenerative joint disease.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5-Reduce </a:t>
            </a:r>
            <a:r>
              <a:rPr lang="en-US" dirty="0"/>
              <a:t>inflammation and swelling in joint.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6-Primarily </a:t>
            </a:r>
            <a:r>
              <a:rPr lang="en-US" dirty="0"/>
              <a:t>used in competitive animals(racing).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668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Can You Inject?</a:t>
            </a:r>
            <a:br>
              <a:rPr lang="en-US" dirty="0"/>
            </a:b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Hock.</a:t>
            </a:r>
            <a:endParaRPr lang="en-US" dirty="0"/>
          </a:p>
          <a:p>
            <a:r>
              <a:rPr lang="en-US" dirty="0" smtClean="0"/>
              <a:t>Stifle.</a:t>
            </a:r>
            <a:endParaRPr lang="en-US" dirty="0"/>
          </a:p>
          <a:p>
            <a:r>
              <a:rPr lang="en-US" dirty="0"/>
              <a:t>Coffin </a:t>
            </a:r>
            <a:r>
              <a:rPr lang="en-US" dirty="0" smtClean="0"/>
              <a:t>Bone.</a:t>
            </a:r>
            <a:endParaRPr lang="en-US" dirty="0"/>
          </a:p>
          <a:p>
            <a:r>
              <a:rPr lang="en-US" dirty="0"/>
              <a:t>Ankle (Pastern/Fetlock</a:t>
            </a:r>
            <a:r>
              <a:rPr lang="en-US" dirty="0" smtClean="0"/>
              <a:t>).</a:t>
            </a:r>
            <a:endParaRPr lang="en-US" dirty="0"/>
          </a:p>
          <a:p>
            <a:r>
              <a:rPr lang="en-US" dirty="0" smtClean="0"/>
              <a:t>Knee.</a:t>
            </a:r>
            <a:endParaRPr lang="en-US" dirty="0"/>
          </a:p>
          <a:p>
            <a:r>
              <a:rPr lang="en-US" dirty="0"/>
              <a:t>Sacroiliac joint </a:t>
            </a:r>
            <a:r>
              <a:rPr lang="en-US" dirty="0" smtClean="0"/>
              <a:t>(Lower </a:t>
            </a:r>
            <a:r>
              <a:rPr lang="en-US" dirty="0"/>
              <a:t>back above </a:t>
            </a:r>
            <a:r>
              <a:rPr lang="en-US" dirty="0" smtClean="0"/>
              <a:t>pelvis).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572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rgbClr val="FFC000"/>
                </a:solidFill>
              </a:rPr>
              <a:t>Joints of hind limb :</a:t>
            </a:r>
            <a:endParaRPr lang="ar-IQ" b="1" dirty="0">
              <a:solidFill>
                <a:srgbClr val="FFC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en-US" sz="3200" b="1" dirty="0" smtClean="0"/>
              <a:t>Sacroiliac joint.</a:t>
            </a:r>
          </a:p>
          <a:p>
            <a:pPr marL="0" indent="0" algn="l" rtl="0">
              <a:buNone/>
            </a:pPr>
            <a:r>
              <a:rPr lang="en-US" sz="3200" b="1" dirty="0" smtClean="0"/>
              <a:t>Hip joint .</a:t>
            </a:r>
          </a:p>
          <a:p>
            <a:pPr marL="0" indent="0" algn="l" rtl="0">
              <a:buNone/>
            </a:pPr>
            <a:r>
              <a:rPr lang="en-US" sz="3200" b="1" dirty="0" smtClean="0"/>
              <a:t>Stifle joint .</a:t>
            </a:r>
          </a:p>
          <a:p>
            <a:pPr marL="0" indent="0" algn="l" rtl="0">
              <a:buNone/>
            </a:pPr>
            <a:r>
              <a:rPr lang="en-US" sz="3200" b="1" dirty="0" smtClean="0"/>
              <a:t>Hock joint .</a:t>
            </a:r>
          </a:p>
          <a:p>
            <a:pPr marL="0" indent="0" algn="l" rtl="0">
              <a:buNone/>
            </a:pPr>
            <a:r>
              <a:rPr lang="en-US" sz="3200" b="1" dirty="0" smtClean="0"/>
              <a:t>Fetlock joint .</a:t>
            </a:r>
          </a:p>
          <a:p>
            <a:pPr marL="0" indent="0" algn="l" rtl="0">
              <a:buNone/>
            </a:pPr>
            <a:r>
              <a:rPr lang="en-US" sz="3200" b="1" dirty="0" smtClean="0"/>
              <a:t>Pastern joint .</a:t>
            </a:r>
          </a:p>
          <a:p>
            <a:pPr marL="0" indent="0" algn="l" rtl="0">
              <a:buNone/>
            </a:pPr>
            <a:r>
              <a:rPr lang="en-US" sz="3200" b="1" dirty="0" smtClean="0"/>
              <a:t>Coffin joint .</a:t>
            </a:r>
          </a:p>
          <a:p>
            <a:pPr marL="0" indent="0" algn="l" rtl="0">
              <a:buNone/>
            </a:pPr>
            <a:endParaRPr lang="en-US" dirty="0" smtClean="0"/>
          </a:p>
          <a:p>
            <a:pPr marL="0" indent="0" algn="l" rtl="0">
              <a:buNone/>
            </a:pP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44063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مشربية">
  <a:themeElements>
    <a:clrScheme name="مشربية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مشربية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مشربية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309</TotalTime>
  <Words>400</Words>
  <Application>Microsoft Office PowerPoint</Application>
  <PresentationFormat>مخصص</PresentationFormat>
  <Paragraphs>70</Paragraphs>
  <Slides>31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31</vt:i4>
      </vt:variant>
    </vt:vector>
  </HeadingPairs>
  <TitlesOfParts>
    <vt:vector size="32" baseType="lpstr">
      <vt:lpstr>مشربية</vt:lpstr>
      <vt:lpstr>Intra-Articular Injection </vt:lpstr>
      <vt:lpstr>Intra-Articular Injection </vt:lpstr>
      <vt:lpstr> </vt:lpstr>
      <vt:lpstr>Synovial Joint </vt:lpstr>
      <vt:lpstr>Structure of Synovial Joint </vt:lpstr>
      <vt:lpstr>Causes of Intra-Articular Injection (Indication)</vt:lpstr>
      <vt:lpstr>عرض تقديمي في PowerPoint</vt:lpstr>
      <vt:lpstr>Where Can You Inject? </vt:lpstr>
      <vt:lpstr>Joints of hind limb :</vt:lpstr>
      <vt:lpstr>Joint of fore limb : </vt:lpstr>
      <vt:lpstr>Type of injected materials </vt:lpstr>
      <vt:lpstr>عرض تقديمي في PowerPoint</vt:lpstr>
      <vt:lpstr>Technique of Intra-Articular Injection </vt:lpstr>
      <vt:lpstr>عرض تقديمي في PowerPoint</vt:lpstr>
      <vt:lpstr>Complications of Intra-Articular Injection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hp pc</dc:creator>
  <cp:lastModifiedBy>Mohammed AlSheikh</cp:lastModifiedBy>
  <cp:revision>30</cp:revision>
  <dcterms:created xsi:type="dcterms:W3CDTF">2017-03-17T21:29:43Z</dcterms:created>
  <dcterms:modified xsi:type="dcterms:W3CDTF">2023-04-18T06:16:25Z</dcterms:modified>
</cp:coreProperties>
</file>